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0"/>
  </p:notesMasterIdLst>
  <p:sldIdLst>
    <p:sldId id="256" r:id="rId4"/>
    <p:sldId id="350" r:id="rId5"/>
    <p:sldId id="361" r:id="rId6"/>
    <p:sldId id="365" r:id="rId7"/>
    <p:sldId id="366" r:id="rId8"/>
    <p:sldId id="367" r:id="rId9"/>
  </p:sldIdLst>
  <p:sldSz cx="9144000" cy="6858000" type="screen4x3"/>
  <p:notesSz cx="6623050" cy="9810750"/>
  <p:defaultTextStyle>
    <a:defPPr>
      <a:defRPr lang="en-GB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Times New Roman" panose="02020603050405020304" pitchFamily="2" charset="0"/>
        <a:ea typeface="+mn-ea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Times New Roman" panose="02020603050405020304" pitchFamily="2" charset="0"/>
        <a:ea typeface="+mn-ea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Times New Roman" panose="02020603050405020304" pitchFamily="2" charset="0"/>
        <a:ea typeface="+mn-ea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Times New Roman" panose="02020603050405020304" pitchFamily="2" charset="0"/>
        <a:ea typeface="+mn-ea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Times New Roman" panose="02020603050405020304" pitchFamily="2" charset="0"/>
        <a:ea typeface="+mn-ea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Times New Roman" panose="02020603050405020304" pitchFamily="2" charset="0"/>
        <a:ea typeface="+mn-ea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Times New Roman" panose="02020603050405020304" pitchFamily="2" charset="0"/>
        <a:ea typeface="+mn-ea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Times New Roman" panose="02020603050405020304" pitchFamily="2" charset="0"/>
        <a:ea typeface="+mn-ea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0" i="0" u="none" kern="1200" baseline="0">
        <a:solidFill>
          <a:schemeClr val="tx1"/>
        </a:solidFill>
        <a:latin typeface="Times New Roman" panose="02020603050405020304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FF"/>
    <a:srgbClr val="6666FF"/>
    <a:srgbClr val="0000FF"/>
    <a:srgbClr val="FFFFFF"/>
    <a:srgbClr val="CC0000"/>
    <a:srgbClr val="CCECFF"/>
    <a:srgbClr val="99CCFF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60"/>
        <p:guide pos="4656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050" name="页眉占位符 204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956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endParaRPr lang="zh-CN" altLang="en-US" sz="1200" dirty="0">
              <a:ea typeface="宋体" panose="02010600030101010101" pitchFamily="2" charset="-122"/>
            </a:endParaRPr>
          </a:p>
        </p:txBody>
      </p:sp>
      <p:sp>
        <p:nvSpPr>
          <p:cNvPr id="2051" name="日期占位符 2050"/>
          <p:cNvSpPr>
            <a:spLocks noGrp="1"/>
          </p:cNvSpPr>
          <p:nvPr>
            <p:ph type="dt" idx="1"/>
          </p:nvPr>
        </p:nvSpPr>
        <p:spPr>
          <a:xfrm>
            <a:off x="3733800" y="0"/>
            <a:ext cx="28956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 algn="r"/>
            <a:endParaRPr lang="zh-CN" altLang="en-US" sz="1200" dirty="0">
              <a:ea typeface="宋体" panose="02010600030101010101" pitchFamily="2" charset="-122"/>
            </a:endParaRPr>
          </a:p>
        </p:txBody>
      </p:sp>
      <p:sp>
        <p:nvSpPr>
          <p:cNvPr id="2052" name="幻灯片图像占位符 2051"/>
          <p:cNvSpPr>
            <a:spLocks noGrp="1"/>
          </p:cNvSpPr>
          <p:nvPr>
            <p:ph type="sldImg" idx="2"/>
          </p:nvPr>
        </p:nvSpPr>
        <p:spPr>
          <a:xfrm>
            <a:off x="838200" y="762000"/>
            <a:ext cx="4876800" cy="3657600"/>
          </a:xfrm>
          <a:prstGeom prst="rect">
            <a:avLst/>
          </a:prstGeom>
          <a:noFill/>
          <a:ln w="9525">
            <a:noFill/>
          </a:ln>
        </p:spPr>
      </p:sp>
      <p:sp>
        <p:nvSpPr>
          <p:cNvPr id="2053" name="文本占位符 2052"/>
          <p:cNvSpPr>
            <a:spLocks noGrp="1"/>
          </p:cNvSpPr>
          <p:nvPr>
            <p:ph type="body" sz="quarter" idx="3"/>
          </p:nvPr>
        </p:nvSpPr>
        <p:spPr>
          <a:xfrm>
            <a:off x="914400" y="4648200"/>
            <a:ext cx="4800600" cy="44196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054" name="页脚占位符 2053"/>
          <p:cNvSpPr>
            <a:spLocks noGrp="1"/>
          </p:cNvSpPr>
          <p:nvPr>
            <p:ph type="ftr" sz="quarter" idx="4"/>
          </p:nvPr>
        </p:nvSpPr>
        <p:spPr>
          <a:xfrm>
            <a:off x="0" y="9296400"/>
            <a:ext cx="2895600" cy="5334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/>
            <a:endParaRPr lang="zh-CN" altLang="en-US" sz="1200" dirty="0">
              <a:ea typeface="宋体" panose="02010600030101010101" pitchFamily="2" charset="-122"/>
            </a:endParaRPr>
          </a:p>
        </p:txBody>
      </p:sp>
      <p:sp>
        <p:nvSpPr>
          <p:cNvPr id="2055" name="灯片编号占位符 2054"/>
          <p:cNvSpPr>
            <a:spLocks noGrp="1"/>
          </p:cNvSpPr>
          <p:nvPr>
            <p:ph type="sldNum" sz="quarter" idx="5"/>
          </p:nvPr>
        </p:nvSpPr>
        <p:spPr>
          <a:xfrm>
            <a:off x="3733800" y="9296400"/>
            <a:ext cx="2895600" cy="5334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ea typeface="宋体" panose="02010600030101010101" pitchFamily="2" charset="-122"/>
              </a:rPr>
            </a:fld>
            <a:endParaRPr lang="zh-CN" altLang="en-US" sz="1200" dirty="0"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lvl="0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Times New Roman" panose="02020603050405020304" pitchFamily="2" charset="0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Times New Roman" panose="02020603050405020304" pitchFamily="2" charset="0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Times New Roman" panose="02020603050405020304" pitchFamily="2" charset="0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Times New Roman" panose="02020603050405020304" pitchFamily="2" charset="0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Times New Roman" panose="02020603050405020304" pitchFamily="2" charset="0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Times New Roman" panose="02020603050405020304" pitchFamily="2" charset="0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Times New Roman" panose="02020603050405020304" pitchFamily="2" charset="0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Times New Roman" panose="02020603050405020304" pitchFamily="2" charset="0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Times New Roman" panose="02020603050405020304" pitchFamily="2" charset="0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200900" y="3810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371600" y="381000"/>
            <a:ext cx="5716657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371600" y="1295400"/>
            <a:ext cx="3435096" cy="457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46904" y="1295400"/>
            <a:ext cx="3435096" cy="457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200900" y="381000"/>
            <a:ext cx="1943100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371600" y="381000"/>
            <a:ext cx="5716657" cy="5486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371600" y="1295400"/>
            <a:ext cx="3435096" cy="457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46904" y="1295400"/>
            <a:ext cx="3435096" cy="4572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文本占位符 1025"/>
          <p:cNvSpPr>
            <a:spLocks noGrp="1"/>
          </p:cNvSpPr>
          <p:nvPr>
            <p:ph type="body" idx="1"/>
          </p:nvPr>
        </p:nvSpPr>
        <p:spPr>
          <a:xfrm>
            <a:off x="1371600" y="1295400"/>
            <a:ext cx="7010400" cy="4572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1027" name="日期占位符 1026"/>
          <p:cNvSpPr>
            <a:spLocks noGrp="1"/>
          </p:cNvSpPr>
          <p:nvPr>
            <p:ph type="dt" sz="half" idx="2"/>
          </p:nvPr>
        </p:nvSpPr>
        <p:spPr>
          <a:xfrm>
            <a:off x="0" y="6172200"/>
            <a:ext cx="11430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000">
                <a:latin typeface="Verdana" panose="020B0604030504040204" pitchFamily="2" charset="0"/>
                <a:ea typeface="宋体" panose="02010600030101010101" pitchFamily="2" charset="-122"/>
              </a:defRPr>
            </a:lvl1pPr>
          </a:lstStyle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1028" name="页脚占位符 1027"/>
          <p:cNvSpPr>
            <a:spLocks noGrp="1"/>
          </p:cNvSpPr>
          <p:nvPr>
            <p:ph type="ftr" sz="quarter" idx="3"/>
          </p:nvPr>
        </p:nvSpPr>
        <p:spPr>
          <a:xfrm>
            <a:off x="1371600" y="6081713"/>
            <a:ext cx="43434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>
                <a:latin typeface="隶书" panose="02010509060101010101" pitchFamily="1" charset="-122"/>
                <a:ea typeface="隶书" panose="02010509060101010101" pitchFamily="1" charset="-122"/>
              </a:defRPr>
            </a:lvl1pPr>
          </a:lstStyle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1029" name="灯片编号占位符 1028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>
                <a:latin typeface="Verdana" panose="020B0604030504040204" pitchFamily="2" charset="0"/>
                <a:ea typeface="宋体" panose="02010600030101010101" pitchFamily="2" charset="-122"/>
              </a:defRPr>
            </a:lvl1pPr>
          </a:lstStyle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  <p:sp>
        <p:nvSpPr>
          <p:cNvPr id="1030" name="矩形 1029"/>
          <p:cNvSpPr/>
          <p:nvPr userDrawn="1"/>
        </p:nvSpPr>
        <p:spPr>
          <a:xfrm>
            <a:off x="0" y="0"/>
            <a:ext cx="9144000" cy="990600"/>
          </a:xfrm>
          <a:prstGeom prst="rect">
            <a:avLst/>
          </a:prstGeom>
          <a:solidFill>
            <a:srgbClr val="000080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031" name="标题 1030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772400" cy="762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/>
              <a:t>CLICK TO EDIT MASTER TITLE STYLE</a:t>
            </a:r>
            <a:endParaRPr lang="en-US" altLang="zh-CN"/>
          </a:p>
        </p:txBody>
      </p:sp>
      <p:sp>
        <p:nvSpPr>
          <p:cNvPr id="1032" name="直接连接符 1031"/>
          <p:cNvSpPr/>
          <p:nvPr userDrawn="1"/>
        </p:nvSpPr>
        <p:spPr>
          <a:xfrm flipH="1">
            <a:off x="685800" y="976313"/>
            <a:ext cx="84582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33" name="直接连接符 1032"/>
          <p:cNvSpPr/>
          <p:nvPr userDrawn="1"/>
        </p:nvSpPr>
        <p:spPr>
          <a:xfrm>
            <a:off x="1371600" y="457200"/>
            <a:ext cx="0" cy="44196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pic>
        <p:nvPicPr>
          <p:cNvPr id="1034" name="图片 1033" descr="logo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46038" y="1014413"/>
            <a:ext cx="1263650" cy="121285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600" b="1" i="0" u="none" kern="1200" baseline="0">
          <a:solidFill>
            <a:srgbClr val="FFFFCC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600" b="0" i="0" u="none" kern="1200" baseline="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2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文本占位符 1025"/>
          <p:cNvSpPr>
            <a:spLocks noGrp="1"/>
          </p:cNvSpPr>
          <p:nvPr>
            <p:ph type="body" idx="1"/>
          </p:nvPr>
        </p:nvSpPr>
        <p:spPr>
          <a:xfrm>
            <a:off x="1371600" y="1295400"/>
            <a:ext cx="7010400" cy="4572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1027" name="日期占位符 1026"/>
          <p:cNvSpPr>
            <a:spLocks noGrp="1"/>
          </p:cNvSpPr>
          <p:nvPr>
            <p:ph type="dt" sz="half" idx="2"/>
          </p:nvPr>
        </p:nvSpPr>
        <p:spPr>
          <a:xfrm>
            <a:off x="0" y="6172200"/>
            <a:ext cx="11430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000">
                <a:latin typeface="Verdana" panose="020B0604030504040204" pitchFamily="2" charset="0"/>
                <a:ea typeface="宋体" panose="02010600030101010101" pitchFamily="2" charset="-122"/>
              </a:defRPr>
            </a:lvl1pPr>
          </a:lstStyle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1028" name="页脚占位符 1027"/>
          <p:cNvSpPr>
            <a:spLocks noGrp="1"/>
          </p:cNvSpPr>
          <p:nvPr>
            <p:ph type="ftr" sz="quarter" idx="3"/>
          </p:nvPr>
        </p:nvSpPr>
        <p:spPr>
          <a:xfrm>
            <a:off x="1371600" y="6081713"/>
            <a:ext cx="43434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>
                <a:latin typeface="隶书" panose="02010509060101010101" pitchFamily="1" charset="-122"/>
                <a:ea typeface="隶书" panose="02010509060101010101" pitchFamily="1" charset="-122"/>
              </a:defRPr>
            </a:lvl1pPr>
          </a:lstStyle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1029" name="灯片编号占位符 1028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>
                <a:latin typeface="Verdana" panose="020B0604030504040204" pitchFamily="2" charset="0"/>
                <a:ea typeface="宋体" panose="02010600030101010101" pitchFamily="2" charset="-122"/>
              </a:defRPr>
            </a:lvl1pPr>
          </a:lstStyle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  <p:sp>
        <p:nvSpPr>
          <p:cNvPr id="1030" name="矩形 1029"/>
          <p:cNvSpPr/>
          <p:nvPr userDrawn="1"/>
        </p:nvSpPr>
        <p:spPr>
          <a:xfrm>
            <a:off x="0" y="0"/>
            <a:ext cx="9144000" cy="990600"/>
          </a:xfrm>
          <a:prstGeom prst="rect">
            <a:avLst/>
          </a:prstGeom>
          <a:solidFill>
            <a:srgbClr val="000080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031" name="标题 1030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772400" cy="762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/>
              <a:t>CLICK TO EDIT MASTER TITLE STYLE</a:t>
            </a:r>
            <a:endParaRPr lang="en-US" altLang="zh-CN"/>
          </a:p>
        </p:txBody>
      </p:sp>
      <p:sp>
        <p:nvSpPr>
          <p:cNvPr id="1032" name="直接连接符 1031"/>
          <p:cNvSpPr/>
          <p:nvPr userDrawn="1"/>
        </p:nvSpPr>
        <p:spPr>
          <a:xfrm flipH="1">
            <a:off x="685800" y="976313"/>
            <a:ext cx="84582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1033" name="直接连接符 1032"/>
          <p:cNvSpPr/>
          <p:nvPr userDrawn="1"/>
        </p:nvSpPr>
        <p:spPr>
          <a:xfrm>
            <a:off x="1371600" y="457200"/>
            <a:ext cx="0" cy="44196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  <p:pic>
        <p:nvPicPr>
          <p:cNvPr id="1034" name="图片 1033" descr="logo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46038" y="1014413"/>
            <a:ext cx="1263650" cy="1212850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600" b="1" i="0" u="none" kern="1200" baseline="0">
          <a:solidFill>
            <a:srgbClr val="FFFFCC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600" b="0" i="0" u="none" kern="1200" baseline="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2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隶书" panose="02010509060101010101" pitchFamily="1" charset="-122"/>
          <a:ea typeface="隶书" panose="02010509060101010101" pitchFamily="1" charset="-122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2400" b="0" i="0" u="none" kern="1200" baseline="0">
          <a:solidFill>
            <a:schemeClr val="tx1"/>
          </a:solidFill>
          <a:latin typeface="Times New Roman" panose="02020603050405020304" pitchFamily="2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日期占位符 1"/>
          <p:cNvSpPr/>
          <p:nvPr>
            <p:ph type="dt" sz="half" idx="10"/>
          </p:nvPr>
        </p:nvSpPr>
        <p:spPr/>
        <p:txBody>
          <a:bodyPr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/>
          <p:nvPr>
            <p:ph type="ftr" sz="quarter" idx="11"/>
          </p:nvPr>
        </p:nvSpPr>
        <p:spPr/>
        <p:txBody>
          <a:bodyPr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4" name="灯片编号占位符 3"/>
          <p:cNvSpPr/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  <p:sp>
        <p:nvSpPr>
          <p:cNvPr id="3074" name="矩形 3073"/>
          <p:cNvSpPr/>
          <p:nvPr/>
        </p:nvSpPr>
        <p:spPr>
          <a:xfrm>
            <a:off x="1371600" y="0"/>
            <a:ext cx="7772400" cy="3429000"/>
          </a:xfrm>
          <a:prstGeom prst="rect">
            <a:avLst/>
          </a:prstGeom>
          <a:solidFill>
            <a:srgbClr val="000080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75" name="标题 3074"/>
          <p:cNvSpPr>
            <a:spLocks noGrp="1"/>
          </p:cNvSpPr>
          <p:nvPr>
            <p:ph type="ctrTitle"/>
          </p:nvPr>
        </p:nvSpPr>
        <p:spPr>
          <a:xfrm>
            <a:off x="1371600" y="1905000"/>
            <a:ext cx="7772400" cy="1219200"/>
          </a:xfrm>
        </p:spPr>
        <p:txBody>
          <a:bodyPr anchor="ctr"/>
          <a:p>
            <a:pPr algn="l" defTabSz="914400">
              <a:lnSpc>
                <a:spcPct val="150000"/>
              </a:lnSpc>
              <a:buClrTx/>
              <a:buSzTx/>
              <a:buFontTx/>
            </a:pPr>
            <a:r>
              <a:rPr lang="zh-CN" altLang="en-US" sz="4400" kern="1200" baseline="0" dirty="0">
                <a:latin typeface="隶书" panose="02010509060101010101" pitchFamily="1" charset="-122"/>
                <a:ea typeface="隶书" panose="02010509060101010101" pitchFamily="1" charset="-122"/>
              </a:rPr>
              <a:t>计算机组成原理</a:t>
            </a:r>
            <a:br>
              <a:rPr lang="zh-CN" altLang="en-US" sz="4400" kern="1200" baseline="0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3600" kern="1200" baseline="0" dirty="0">
                <a:latin typeface="隶书" panose="02010509060101010101" pitchFamily="1" charset="-122"/>
                <a:ea typeface="宋体" panose="02010600030101010101" pitchFamily="2" charset="-122"/>
              </a:rPr>
              <a:t> </a:t>
            </a:r>
            <a:r>
              <a:rPr lang="zh-CN" altLang="en-US" sz="3600" kern="1200" baseline="0" dirty="0">
                <a:latin typeface="Verdana" panose="020B0604030504040204" pitchFamily="2" charset="0"/>
                <a:ea typeface="宋体" panose="02010600030101010101" pitchFamily="2" charset="-122"/>
              </a:rPr>
              <a:t>——</a:t>
            </a:r>
            <a:r>
              <a:rPr lang="zh-CN" altLang="en-US" sz="3600" kern="1200" baseline="0" dirty="0">
                <a:latin typeface="隶书" panose="02010509060101010101" pitchFamily="1" charset="-122"/>
                <a:ea typeface="宋体" panose="02010600030101010101" pitchFamily="2" charset="-122"/>
              </a:rPr>
              <a:t> </a:t>
            </a:r>
            <a:r>
              <a:rPr lang="zh-CN" altLang="en-US" sz="3200" kern="1200" baseline="0" dirty="0">
                <a:latin typeface="隶书" panose="02010509060101010101" pitchFamily="1" charset="-122"/>
                <a:ea typeface="宋体" panose="02010600030101010101" pitchFamily="2" charset="-122"/>
              </a:rPr>
              <a:t>作业解答</a:t>
            </a:r>
            <a:endParaRPr lang="zh-CN" altLang="en-US" sz="3200" kern="1200" baseline="0" dirty="0">
              <a:latin typeface="隶书" panose="02010509060101010101" pitchFamily="1" charset="-122"/>
              <a:ea typeface="宋体" panose="02010600030101010101" pitchFamily="2" charset="-122"/>
            </a:endParaRPr>
          </a:p>
        </p:txBody>
      </p:sp>
      <p:sp>
        <p:nvSpPr>
          <p:cNvPr id="3076" name="副标题 3075"/>
          <p:cNvSpPr>
            <a:spLocks noGrp="1"/>
          </p:cNvSpPr>
          <p:nvPr>
            <p:ph type="subTitle" idx="1"/>
          </p:nvPr>
        </p:nvSpPr>
        <p:spPr>
          <a:xfrm>
            <a:off x="1371600" y="4419600"/>
            <a:ext cx="6400800" cy="1447800"/>
          </a:xfrm>
        </p:spPr>
        <p:txBody>
          <a:bodyPr/>
          <a:p>
            <a:pPr algn="l" defTabSz="914400">
              <a:buClrTx/>
              <a:buSzTx/>
              <a:buFontTx/>
            </a:pPr>
            <a:r>
              <a:rPr lang="zh-CN" altLang="en-US" sz="3000" kern="1200" baseline="0" dirty="0">
                <a:latin typeface="隶书" panose="02010509060101010101" pitchFamily="1" charset="-122"/>
                <a:ea typeface="华文行楷" panose="02010800040101010101" pitchFamily="2" charset="-122"/>
              </a:rPr>
              <a:t>浙江工业大学</a:t>
            </a:r>
            <a:endParaRPr lang="zh-CN" altLang="en-US" sz="3000" kern="1200" baseline="0" dirty="0">
              <a:latin typeface="隶书" panose="02010509060101010101" pitchFamily="1" charset="-122"/>
              <a:ea typeface="华文行楷" panose="02010800040101010101" pitchFamily="2" charset="-122"/>
            </a:endParaRPr>
          </a:p>
          <a:p>
            <a:pPr algn="l" defTabSz="914400">
              <a:buClrTx/>
              <a:buSzTx/>
              <a:buFontTx/>
            </a:pPr>
            <a:r>
              <a:rPr lang="zh-CN" altLang="en-US" sz="3000" kern="1200" baseline="0" dirty="0">
                <a:latin typeface="隶书" panose="02010509060101010101" pitchFamily="1" charset="-122"/>
                <a:ea typeface="华文行楷" panose="02010800040101010101" pitchFamily="2" charset="-122"/>
              </a:rPr>
              <a:t>计算机学院</a:t>
            </a:r>
            <a:endParaRPr lang="zh-CN" altLang="en-US" sz="3000" kern="1200" baseline="0" dirty="0">
              <a:latin typeface="隶书" panose="02010509060101010101" pitchFamily="1" charset="-122"/>
              <a:ea typeface="华文行楷" panose="02010800040101010101" pitchFamily="2" charset="-122"/>
            </a:endParaRPr>
          </a:p>
        </p:txBody>
      </p:sp>
      <p:sp>
        <p:nvSpPr>
          <p:cNvPr id="3077" name="矩形 3076"/>
          <p:cNvSpPr/>
          <p:nvPr/>
        </p:nvSpPr>
        <p:spPr>
          <a:xfrm>
            <a:off x="1371600" y="6096000"/>
            <a:ext cx="3200400" cy="5334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3078" name="直接连接符 3077"/>
          <p:cNvSpPr/>
          <p:nvPr/>
        </p:nvSpPr>
        <p:spPr>
          <a:xfrm>
            <a:off x="838200" y="3429000"/>
            <a:ext cx="8305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日期占位符 1"/>
          <p:cNvSpPr/>
          <p:nvPr>
            <p:ph type="dt" sz="half" idx="10"/>
          </p:nvPr>
        </p:nvSpPr>
        <p:spPr/>
        <p:txBody>
          <a:bodyPr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/>
          <p:nvPr>
            <p:ph type="ftr" sz="quarter" idx="11"/>
          </p:nvPr>
        </p:nvSpPr>
        <p:spPr/>
        <p:txBody>
          <a:bodyPr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4" name="灯片编号占位符 3"/>
          <p:cNvSpPr/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  <p:sp>
        <p:nvSpPr>
          <p:cNvPr id="12290" name="标题 12289"/>
          <p:cNvSpPr>
            <a:spLocks noGrp="1"/>
          </p:cNvSpPr>
          <p:nvPr>
            <p:ph type="title"/>
          </p:nvPr>
        </p:nvSpPr>
        <p:spPr/>
        <p:txBody>
          <a:bodyPr vert="horz" wrap="square" anchor="ctr"/>
          <a:p>
            <a:r>
              <a:rPr lang="zh-CN" altLang="en-US" dirty="0"/>
              <a:t>第三章</a:t>
            </a:r>
            <a:endParaRPr lang="zh-CN" altLang="en-US" dirty="0"/>
          </a:p>
        </p:txBody>
      </p:sp>
      <p:sp>
        <p:nvSpPr>
          <p:cNvPr id="12291" name="文本框 12290"/>
          <p:cNvSpPr txBox="1"/>
          <p:nvPr/>
        </p:nvSpPr>
        <p:spPr>
          <a:xfrm>
            <a:off x="1547813" y="1125538"/>
            <a:ext cx="7127875" cy="49542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en-US" altLang="zh-CN" sz="2800" dirty="0">
                <a:ea typeface="宋体" panose="02010600030101010101" pitchFamily="2" charset="-122"/>
              </a:rPr>
              <a:t>1.   Cache</a:t>
            </a:r>
            <a:r>
              <a:rPr lang="zh-CN" altLang="en-US" sz="2800" dirty="0">
                <a:ea typeface="宋体" panose="02010600030101010101" pitchFamily="2" charset="-122"/>
              </a:rPr>
              <a:t>命中率为：</a:t>
            </a:r>
            <a:r>
              <a:rPr lang="en-US" altLang="zh-CN" sz="2800" dirty="0">
                <a:ea typeface="宋体" panose="02010600030101010101" pitchFamily="2" charset="-122"/>
              </a:rPr>
              <a:t>h=2420/(2420+80)=96.8%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sz="2800" dirty="0">
                <a:ea typeface="宋体" panose="02010600030101010101" pitchFamily="2" charset="-122"/>
              </a:rPr>
              <a:t>r=tm/tc=240ns/40ns=6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800" dirty="0">
                <a:ea typeface="宋体" panose="02010600030101010101" pitchFamily="2" charset="-122"/>
              </a:rPr>
              <a:t>访问效率</a:t>
            </a:r>
            <a:r>
              <a:rPr lang="en-US" altLang="zh-CN" sz="2800" dirty="0">
                <a:ea typeface="宋体" panose="02010600030101010101" pitchFamily="2" charset="-122"/>
              </a:rPr>
              <a:t>e=1/[h+(1-h)r]=1/(0.968+0.032*6)=86.2%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800" dirty="0">
                <a:ea typeface="宋体" panose="02010600030101010101" pitchFamily="2" charset="-122"/>
              </a:rPr>
              <a:t>平均访问时间</a:t>
            </a:r>
            <a:r>
              <a:rPr lang="en-US" altLang="zh-CN" sz="2800" dirty="0">
                <a:ea typeface="宋体" panose="02010600030101010101" pitchFamily="2" charset="-122"/>
              </a:rPr>
              <a:t>ta=tc/e=40/0.862=46.4ns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chemeClr val="folHlink"/>
                </a:solidFill>
                <a:ea typeface="宋体" panose="02010600030101010101" pitchFamily="2" charset="-122"/>
              </a:rPr>
              <a:t>或</a:t>
            </a:r>
            <a:r>
              <a:rPr lang="en-US" altLang="zh-CN" sz="2800" dirty="0">
                <a:solidFill>
                  <a:schemeClr val="folHlink"/>
                </a:solidFill>
                <a:ea typeface="宋体" panose="02010600030101010101" pitchFamily="2" charset="-122"/>
              </a:rPr>
              <a:t>ta=tc*h+(1-h)*(tc+tm)=40*0.968+0.032*(240+40)=47.68</a:t>
            </a:r>
            <a:r>
              <a:rPr lang="en-US" altLang="zh-CN" dirty="0">
                <a:solidFill>
                  <a:schemeClr val="folHlink"/>
                </a:solidFill>
                <a:ea typeface="宋体" panose="02010600030101010101" pitchFamily="2" charset="-122"/>
              </a:rPr>
              <a:t>ns</a:t>
            </a:r>
            <a:endParaRPr lang="en-US" altLang="zh-CN" dirty="0">
              <a:solidFill>
                <a:schemeClr val="folHlink"/>
              </a:solidFill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chemeClr val="folHlink"/>
                </a:solidFill>
                <a:ea typeface="宋体" panose="02010600030101010101" pitchFamily="2" charset="-122"/>
              </a:rPr>
              <a:t>e=tc/ta=40/47.68=83.89%</a:t>
            </a:r>
            <a:endParaRPr lang="en-US" altLang="zh-CN" sz="2800" dirty="0">
              <a:solidFill>
                <a:schemeClr val="fol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日期占位符 1"/>
          <p:cNvSpPr/>
          <p:nvPr>
            <p:ph type="dt" sz="half" idx="10"/>
          </p:nvPr>
        </p:nvSpPr>
        <p:spPr/>
        <p:txBody>
          <a:bodyPr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/>
          <p:nvPr>
            <p:ph type="ftr" sz="quarter" idx="11"/>
          </p:nvPr>
        </p:nvSpPr>
        <p:spPr/>
        <p:txBody>
          <a:bodyPr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4" name="灯片编号占位符 3"/>
          <p:cNvSpPr/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  <p:sp>
        <p:nvSpPr>
          <p:cNvPr id="13314" name="标题 13313"/>
          <p:cNvSpPr>
            <a:spLocks noGrp="1"/>
          </p:cNvSpPr>
          <p:nvPr>
            <p:ph type="title"/>
          </p:nvPr>
        </p:nvSpPr>
        <p:spPr/>
        <p:txBody>
          <a:bodyPr vert="horz" wrap="square" anchor="ctr"/>
          <a:p>
            <a:r>
              <a:rPr lang="zh-CN" altLang="en-US" dirty="0"/>
              <a:t>第三章</a:t>
            </a:r>
            <a:endParaRPr lang="zh-CN" altLang="en-US" dirty="0"/>
          </a:p>
        </p:txBody>
      </p:sp>
      <p:sp>
        <p:nvSpPr>
          <p:cNvPr id="13315" name="文本框 13314"/>
          <p:cNvSpPr txBox="1"/>
          <p:nvPr/>
        </p:nvSpPr>
        <p:spPr>
          <a:xfrm>
            <a:off x="1547813" y="1268413"/>
            <a:ext cx="6769100" cy="48310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en-US" altLang="zh-CN" sz="2800" dirty="0">
                <a:ea typeface="宋体" panose="02010600030101010101" pitchFamily="2" charset="-122"/>
              </a:rPr>
              <a:t>2. </a:t>
            </a:r>
            <a:r>
              <a:rPr lang="zh-CN" altLang="en-US" sz="2800" dirty="0">
                <a:ea typeface="宋体" panose="02010600030101010101" pitchFamily="2" charset="-122"/>
              </a:rPr>
              <a:t>已知平均访问时间</a:t>
            </a:r>
            <a:r>
              <a:rPr lang="en-US" altLang="zh-CN" sz="2800" dirty="0">
                <a:ea typeface="宋体" panose="02010600030101010101" pitchFamily="2" charset="-122"/>
              </a:rPr>
              <a:t>ta=tc/e=50ns</a:t>
            </a:r>
            <a:r>
              <a:rPr lang="zh-CN" altLang="en-US" sz="2800" dirty="0">
                <a:ea typeface="宋体" panose="02010600030101010101" pitchFamily="2" charset="-122"/>
              </a:rPr>
              <a:t>，</a:t>
            </a:r>
            <a:r>
              <a:rPr lang="en-US" altLang="zh-CN" sz="2800" dirty="0">
                <a:ea typeface="宋体" panose="02010600030101010101" pitchFamily="2" charset="-122"/>
              </a:rPr>
              <a:t>tc=40ns, tm=200ns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800" dirty="0">
                <a:ea typeface="宋体" panose="02010600030101010101" pitchFamily="2" charset="-122"/>
              </a:rPr>
              <a:t>则</a:t>
            </a:r>
            <a:r>
              <a:rPr lang="en-US" altLang="zh-CN" sz="2800" dirty="0">
                <a:ea typeface="宋体" panose="02010600030101010101" pitchFamily="2" charset="-122"/>
              </a:rPr>
              <a:t>e=tc/ta=40/50=80%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sz="2800" dirty="0">
                <a:ea typeface="宋体" panose="02010600030101010101" pitchFamily="2" charset="-122"/>
              </a:rPr>
              <a:t>r=tm/tc=200ns/40ns=5 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sz="2800" dirty="0">
                <a:ea typeface="宋体" panose="02010600030101010101" pitchFamily="2" charset="-122"/>
              </a:rPr>
              <a:t>e=1/[h+(1-h)r]=1/[h+(1-h)5]=80%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2800" dirty="0">
                <a:ea typeface="宋体" panose="02010600030101010101" pitchFamily="2" charset="-122"/>
              </a:rPr>
              <a:t>故</a:t>
            </a:r>
            <a:r>
              <a:rPr lang="en-US" altLang="zh-CN" sz="2800" dirty="0">
                <a:ea typeface="宋体" panose="02010600030101010101" pitchFamily="2" charset="-122"/>
              </a:rPr>
              <a:t>Cache</a:t>
            </a:r>
            <a:r>
              <a:rPr lang="zh-CN" altLang="en-US" sz="2800" dirty="0">
                <a:ea typeface="宋体" panose="02010600030101010101" pitchFamily="2" charset="-122"/>
              </a:rPr>
              <a:t>命中率为：</a:t>
            </a:r>
            <a:r>
              <a:rPr lang="en-US" altLang="zh-CN" sz="2800" dirty="0">
                <a:ea typeface="宋体" panose="02010600030101010101" pitchFamily="2" charset="-122"/>
              </a:rPr>
              <a:t>h=93.75%</a:t>
            </a:r>
            <a:endParaRPr lang="en-US" altLang="zh-CN" sz="2800" dirty="0"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en-US" altLang="zh-CN" sz="2800" dirty="0">
                <a:ea typeface="宋体" panose="02010600030101010101" pitchFamily="2" charset="-122"/>
              </a:rPr>
              <a:t> </a:t>
            </a:r>
            <a:r>
              <a:rPr lang="zh-CN" altLang="en-US" sz="2800" dirty="0">
                <a:solidFill>
                  <a:schemeClr val="folHlink"/>
                </a:solidFill>
                <a:ea typeface="宋体" panose="02010600030101010101" pitchFamily="2" charset="-122"/>
              </a:rPr>
              <a:t>或</a:t>
            </a:r>
            <a:r>
              <a:rPr lang="en-US" altLang="zh-CN" sz="2800" dirty="0">
                <a:solidFill>
                  <a:schemeClr val="folHlink"/>
                </a:solidFill>
                <a:ea typeface="宋体" panose="02010600030101010101" pitchFamily="2" charset="-122"/>
              </a:rPr>
              <a:t>40h+(1-h)(40+240)=50</a:t>
            </a:r>
            <a:r>
              <a:rPr lang="zh-CN" altLang="en-US" sz="2800" dirty="0">
                <a:solidFill>
                  <a:schemeClr val="folHlink"/>
                </a:solidFill>
                <a:ea typeface="宋体" panose="02010600030101010101" pitchFamily="2" charset="-122"/>
              </a:rPr>
              <a:t>，所以</a:t>
            </a:r>
            <a:r>
              <a:rPr lang="en-US" altLang="zh-CN" sz="2800" dirty="0">
                <a:solidFill>
                  <a:schemeClr val="folHlink"/>
                </a:solidFill>
                <a:ea typeface="宋体" panose="02010600030101010101" pitchFamily="2" charset="-122"/>
              </a:rPr>
              <a:t>h=95%</a:t>
            </a:r>
            <a:endParaRPr lang="en-US" altLang="zh-CN" sz="2800" dirty="0">
              <a:solidFill>
                <a:schemeClr val="folHlink"/>
              </a:solidFill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endParaRPr lang="en-US" altLang="zh-CN" sz="2800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日期占位符 1"/>
          <p:cNvSpPr/>
          <p:nvPr>
            <p:ph type="dt" sz="half" idx="10"/>
          </p:nvPr>
        </p:nvSpPr>
        <p:spPr/>
        <p:txBody>
          <a:bodyPr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/>
          <p:nvPr>
            <p:ph type="ftr" sz="quarter" idx="11"/>
          </p:nvPr>
        </p:nvSpPr>
        <p:spPr/>
        <p:txBody>
          <a:bodyPr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4" name="灯片编号占位符 3"/>
          <p:cNvSpPr/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  <p:sp>
        <p:nvSpPr>
          <p:cNvPr id="15362" name="标题 15361"/>
          <p:cNvSpPr>
            <a:spLocks noGrp="1"/>
          </p:cNvSpPr>
          <p:nvPr>
            <p:ph type="title"/>
          </p:nvPr>
        </p:nvSpPr>
        <p:spPr/>
        <p:txBody>
          <a:bodyPr vert="horz" wrap="square" anchor="ctr"/>
          <a:p>
            <a:r>
              <a:rPr lang="zh-CN" altLang="en-US" dirty="0"/>
              <a:t>第三章</a:t>
            </a:r>
            <a:endParaRPr lang="zh-CN" altLang="en-US" dirty="0"/>
          </a:p>
        </p:txBody>
      </p:sp>
      <p:sp>
        <p:nvSpPr>
          <p:cNvPr id="15363" name="文本占位符 15362"/>
          <p:cNvSpPr>
            <a:spLocks noGrp="1"/>
          </p:cNvSpPr>
          <p:nvPr>
            <p:ph type="body" idx="1"/>
          </p:nvPr>
        </p:nvSpPr>
        <p:spPr>
          <a:xfrm>
            <a:off x="971550" y="1052513"/>
            <a:ext cx="7880350" cy="5256212"/>
          </a:xfrm>
        </p:spPr>
        <p:txBody>
          <a:bodyPr/>
          <a:p>
            <a:pPr marL="952500" lvl="1" indent="-495300">
              <a:buNone/>
            </a:pPr>
            <a:r>
              <a:rPr lang="zh-CN" altLang="en-US" sz="2800" dirty="0"/>
              <a:t>3</a:t>
            </a:r>
            <a:r>
              <a:rPr lang="en-US" altLang="zh-CN" sz="2800" dirty="0"/>
              <a:t>.一个组相联cache由128个块组成，每组8块。主存储器包含8K个块，每块128字。请表示内存地址的格式（采用字编址），并画出相应的地址映射示意图。</a:t>
            </a:r>
            <a:endParaRPr lang="en-US" altLang="zh-CN" sz="2800" dirty="0"/>
          </a:p>
          <a:p>
            <a:pPr marL="952500" lvl="1" indent="-495300">
              <a:buNone/>
            </a:pPr>
            <a:r>
              <a:rPr lang="zh-CN" altLang="en-US" sz="2800" dirty="0"/>
              <a:t>M:  </a:t>
            </a:r>
            <a:r>
              <a:rPr lang="zh-CN" altLang="en-US" sz="2800" dirty="0">
                <a:solidFill>
                  <a:srgbClr val="CC0000"/>
                </a:solidFill>
              </a:rPr>
              <a:t>2</a:t>
            </a:r>
            <a:r>
              <a:rPr lang="en-US" altLang="zh-CN" sz="2800" baseline="30000" dirty="0">
                <a:solidFill>
                  <a:srgbClr val="CC0000"/>
                </a:solidFill>
              </a:rPr>
              <a:t>20</a:t>
            </a:r>
            <a:r>
              <a:rPr lang="zh-CN" altLang="en-US" sz="2800" dirty="0"/>
              <a:t>字 ，128字/块 -&gt; </a:t>
            </a:r>
            <a:r>
              <a:rPr lang="en-US" altLang="zh-CN" sz="2800" dirty="0"/>
              <a:t>8</a:t>
            </a:r>
            <a:r>
              <a:rPr lang="zh-CN" altLang="en-US" sz="2800" dirty="0"/>
              <a:t>k块，</a:t>
            </a:r>
            <a:br>
              <a:rPr lang="zh-CN" altLang="en-US" sz="2800" dirty="0"/>
            </a:br>
            <a:r>
              <a:rPr lang="zh-CN" altLang="en-US" sz="2800" dirty="0"/>
              <a:t>16块/组 -&gt; 2</a:t>
            </a:r>
            <a:r>
              <a:rPr lang="en-US" altLang="zh-CN" sz="2800" baseline="30000" dirty="0"/>
              <a:t>9</a:t>
            </a:r>
            <a:r>
              <a:rPr lang="zh-CN" altLang="en-US" sz="2800" dirty="0"/>
              <a:t>组</a:t>
            </a:r>
            <a:endParaRPr lang="zh-CN" altLang="en-US" sz="2800" dirty="0"/>
          </a:p>
          <a:p>
            <a:pPr marL="952500" lvl="1" indent="-495300">
              <a:buNone/>
            </a:pPr>
            <a:r>
              <a:rPr lang="zh-CN" altLang="en-US" sz="2800" dirty="0"/>
              <a:t>C:  </a:t>
            </a:r>
            <a:r>
              <a:rPr lang="en-US" altLang="zh-CN" sz="2800" dirty="0"/>
              <a:t>128</a:t>
            </a:r>
            <a:r>
              <a:rPr lang="zh-CN" altLang="en-US" sz="2800" dirty="0"/>
              <a:t>块，</a:t>
            </a:r>
            <a:r>
              <a:rPr lang="en-US" altLang="zh-CN" sz="2800" dirty="0"/>
              <a:t>8</a:t>
            </a:r>
            <a:r>
              <a:rPr lang="zh-CN" altLang="en-US" sz="2800" dirty="0"/>
              <a:t>块</a:t>
            </a:r>
            <a:r>
              <a:rPr lang="zh-CN" altLang="en-US" sz="2800" dirty="0"/>
              <a:t>/组 -&gt; </a:t>
            </a:r>
            <a:r>
              <a:rPr lang="zh-CN" altLang="en-US" sz="2800" dirty="0">
                <a:solidFill>
                  <a:srgbClr val="CC0000"/>
                </a:solidFill>
              </a:rPr>
              <a:t>16</a:t>
            </a:r>
            <a:r>
              <a:rPr lang="zh-CN" altLang="en-US" sz="2800" dirty="0"/>
              <a:t>组</a:t>
            </a:r>
            <a:endParaRPr lang="zh-CN" altLang="en-US" sz="2800" dirty="0"/>
          </a:p>
          <a:p>
            <a:pPr marL="952500" lvl="1" indent="-495300">
              <a:buNone/>
            </a:pPr>
            <a:endParaRPr lang="zh-CN" altLang="en-US" sz="2800" dirty="0"/>
          </a:p>
          <a:p>
            <a:pPr marL="952500" lvl="1" indent="-495300">
              <a:buNone/>
            </a:pPr>
            <a:r>
              <a:rPr lang="zh-CN" altLang="en-US" sz="2800" dirty="0"/>
              <a:t>内存地址格式：</a:t>
            </a:r>
            <a:r>
              <a:rPr lang="en-US" altLang="zh-CN" sz="2800" dirty="0"/>
              <a:t>9</a:t>
            </a:r>
            <a:r>
              <a:rPr lang="zh-CN" altLang="en-US" sz="2800" dirty="0"/>
              <a:t>位组号，4位组内块号，7位块内地址</a:t>
            </a:r>
            <a:endParaRPr lang="zh-CN" altLang="en-US" sz="2800" dirty="0"/>
          </a:p>
          <a:p>
            <a:pPr marL="952500" lvl="1" indent="-495300">
              <a:buNone/>
            </a:pPr>
            <a:endParaRPr lang="zh-CN" altLang="en-US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日期占位符 1"/>
          <p:cNvSpPr/>
          <p:nvPr>
            <p:ph type="dt" sz="half" idx="10"/>
          </p:nvPr>
        </p:nvSpPr>
        <p:spPr/>
        <p:txBody>
          <a:bodyPr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/>
          <p:nvPr>
            <p:ph type="ftr" sz="quarter" idx="11"/>
          </p:nvPr>
        </p:nvSpPr>
        <p:spPr/>
        <p:txBody>
          <a:bodyPr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4" name="灯片编号占位符 3"/>
          <p:cNvSpPr/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  <p:sp>
        <p:nvSpPr>
          <p:cNvPr id="15362" name="标题 15361"/>
          <p:cNvSpPr>
            <a:spLocks noGrp="1"/>
          </p:cNvSpPr>
          <p:nvPr>
            <p:ph type="title"/>
          </p:nvPr>
        </p:nvSpPr>
        <p:spPr/>
        <p:txBody>
          <a:bodyPr vert="horz" wrap="square" anchor="ctr"/>
          <a:p>
            <a:r>
              <a:rPr lang="zh-CN" altLang="en-US" dirty="0"/>
              <a:t>第三章</a:t>
            </a:r>
            <a:endParaRPr lang="zh-CN" altLang="en-US" dirty="0"/>
          </a:p>
        </p:txBody>
      </p:sp>
      <p:sp>
        <p:nvSpPr>
          <p:cNvPr id="15363" name="文本占位符 15362"/>
          <p:cNvSpPr>
            <a:spLocks noGrp="1"/>
          </p:cNvSpPr>
          <p:nvPr>
            <p:ph type="body" idx="1"/>
          </p:nvPr>
        </p:nvSpPr>
        <p:spPr>
          <a:xfrm>
            <a:off x="971550" y="1052513"/>
            <a:ext cx="7880350" cy="5256212"/>
          </a:xfrm>
        </p:spPr>
        <p:txBody>
          <a:bodyPr/>
          <a:p>
            <a:pPr marL="952500" lvl="1" indent="-495300">
              <a:buNone/>
            </a:pPr>
            <a:r>
              <a:rPr lang="en-US" altLang="zh-CN" sz="2800" dirty="0"/>
              <a:t>4.假设主存容量16M*32位，cache容量64K*32位，主存与cache之间以每块4*32位大小传送数据，请确定直接映射方式的有关参数，并画出主存地址格式（以字节编址）。</a:t>
            </a:r>
            <a:endParaRPr lang="en-US" altLang="zh-CN" sz="2800" dirty="0"/>
          </a:p>
          <a:p>
            <a:pPr marL="952500" lvl="1" indent="-495300">
              <a:buNone/>
            </a:pPr>
            <a:r>
              <a:rPr lang="zh-CN" altLang="en-US" sz="2800" dirty="0"/>
              <a:t>M:  </a:t>
            </a:r>
            <a:r>
              <a:rPr lang="zh-CN" altLang="en-US" sz="2800" dirty="0">
                <a:solidFill>
                  <a:srgbClr val="CC0000"/>
                </a:solidFill>
              </a:rPr>
              <a:t>2</a:t>
            </a:r>
            <a:r>
              <a:rPr lang="en-US" altLang="zh-CN" sz="2800" baseline="30000" dirty="0">
                <a:solidFill>
                  <a:srgbClr val="CC0000"/>
                </a:solidFill>
              </a:rPr>
              <a:t>24</a:t>
            </a:r>
            <a:r>
              <a:rPr lang="zh-CN" altLang="en-US" sz="2800" dirty="0"/>
              <a:t>字 ，</a:t>
            </a:r>
            <a:r>
              <a:rPr lang="en-US" altLang="zh-CN" sz="2800" dirty="0"/>
              <a:t>4</a:t>
            </a:r>
            <a:r>
              <a:rPr lang="zh-CN" altLang="en-US" sz="2800" dirty="0"/>
              <a:t>字/块 -&gt; </a:t>
            </a:r>
            <a:r>
              <a:rPr lang="en-US" altLang="zh-CN" sz="2800" dirty="0"/>
              <a:t>2</a:t>
            </a:r>
            <a:r>
              <a:rPr lang="en-US" altLang="zh-CN" sz="2800" baseline="30000" dirty="0"/>
              <a:t>22</a:t>
            </a:r>
            <a:r>
              <a:rPr lang="zh-CN" altLang="en-US" sz="2800" dirty="0"/>
              <a:t>块，</a:t>
            </a:r>
            <a:br>
              <a:rPr lang="zh-CN" altLang="en-US" sz="2800" dirty="0"/>
            </a:br>
            <a:r>
              <a:rPr lang="en-US" altLang="zh-CN" sz="2800" dirty="0"/>
              <a:t>2</a:t>
            </a:r>
            <a:r>
              <a:rPr lang="en-US" altLang="zh-CN" sz="2800" baseline="30000" dirty="0"/>
              <a:t>14</a:t>
            </a:r>
            <a:r>
              <a:rPr lang="zh-CN" altLang="en-US" sz="2800" dirty="0"/>
              <a:t>块/组 -&gt; 2</a:t>
            </a:r>
            <a:r>
              <a:rPr lang="zh-CN" altLang="en-US" sz="2800" baseline="30000" dirty="0"/>
              <a:t>8</a:t>
            </a:r>
            <a:r>
              <a:rPr lang="zh-CN" altLang="en-US" sz="2800" dirty="0"/>
              <a:t>组</a:t>
            </a:r>
            <a:endParaRPr lang="zh-CN" altLang="en-US" sz="2800" dirty="0"/>
          </a:p>
          <a:p>
            <a:pPr marL="952500" lvl="1" indent="-495300">
              <a:buNone/>
            </a:pPr>
            <a:endParaRPr lang="zh-CN" altLang="en-US" sz="2800" dirty="0"/>
          </a:p>
          <a:p>
            <a:pPr marL="952500" lvl="1" indent="-495300">
              <a:buNone/>
            </a:pPr>
            <a:r>
              <a:rPr lang="zh-CN" altLang="en-US" sz="2800" dirty="0"/>
              <a:t>C:  </a:t>
            </a:r>
            <a:r>
              <a:rPr lang="en-US" altLang="zh-CN" sz="2800" dirty="0"/>
              <a:t>2</a:t>
            </a:r>
            <a:r>
              <a:rPr lang="en-US" altLang="zh-CN" sz="2800" baseline="30000" dirty="0"/>
              <a:t>16</a:t>
            </a:r>
            <a:r>
              <a:rPr lang="zh-CN" altLang="en-US" sz="2800" dirty="0">
                <a:sym typeface="+mn-ea"/>
              </a:rPr>
              <a:t>字 ，</a:t>
            </a:r>
            <a:r>
              <a:rPr lang="en-US" altLang="zh-CN" sz="2800" dirty="0">
                <a:sym typeface="+mn-ea"/>
              </a:rPr>
              <a:t>4</a:t>
            </a:r>
            <a:r>
              <a:rPr lang="zh-CN" altLang="en-US" sz="2800" dirty="0">
                <a:sym typeface="+mn-ea"/>
              </a:rPr>
              <a:t>字/块 -&gt; </a:t>
            </a:r>
            <a:r>
              <a:rPr lang="en-US" altLang="zh-CN" sz="2800" dirty="0">
                <a:sym typeface="+mn-ea"/>
              </a:rPr>
              <a:t>2</a:t>
            </a:r>
            <a:r>
              <a:rPr lang="en-US" altLang="zh-CN" sz="2800" baseline="30000" dirty="0">
                <a:sym typeface="+mn-ea"/>
              </a:rPr>
              <a:t>14</a:t>
            </a:r>
            <a:r>
              <a:rPr lang="zh-CN" altLang="en-US" sz="2800" dirty="0">
                <a:sym typeface="+mn-ea"/>
              </a:rPr>
              <a:t>块</a:t>
            </a:r>
            <a:endParaRPr lang="zh-CN" altLang="en-US" sz="2800" dirty="0"/>
          </a:p>
          <a:p>
            <a:pPr marL="952500" lvl="1" indent="-495300">
              <a:buNone/>
            </a:pPr>
            <a:endParaRPr lang="zh-CN" altLang="en-US" sz="2800" dirty="0"/>
          </a:p>
          <a:p>
            <a:pPr marL="952500" lvl="1" indent="-495300">
              <a:buNone/>
            </a:pPr>
            <a:r>
              <a:rPr lang="zh-CN" altLang="en-US" sz="2800" dirty="0"/>
              <a:t>内存地址格式：8位组号，</a:t>
            </a:r>
            <a:r>
              <a:rPr lang="en-US" altLang="zh-CN" sz="2800" dirty="0"/>
              <a:t>1</a:t>
            </a:r>
            <a:r>
              <a:rPr lang="zh-CN" altLang="en-US" sz="2800" dirty="0"/>
              <a:t>4位组内块号，</a:t>
            </a:r>
            <a:r>
              <a:rPr lang="en-US" altLang="zh-CN" sz="2800" dirty="0"/>
              <a:t>2</a:t>
            </a:r>
            <a:r>
              <a:rPr lang="zh-CN" altLang="en-US" sz="2800" dirty="0"/>
              <a:t>位块内地址</a:t>
            </a:r>
            <a:endParaRPr lang="zh-CN" altLang="en-US" sz="2800" dirty="0"/>
          </a:p>
          <a:p>
            <a:pPr marL="952500" lvl="1" indent="-495300">
              <a:buNone/>
            </a:pPr>
            <a:endParaRPr lang="zh-CN" altLang="en-US"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日期占位符 1"/>
          <p:cNvSpPr/>
          <p:nvPr>
            <p:ph type="dt" sz="half" idx="10"/>
          </p:nvPr>
        </p:nvSpPr>
        <p:spPr/>
        <p:txBody>
          <a:bodyPr/>
          <a:p>
            <a:pPr lvl="0"/>
            <a:fld id="{BB962C8B-B14F-4D97-AF65-F5344CB8AC3E}" type="datetime1">
              <a:rPr lang="zh-CN" altLang="en-US" dirty="0"/>
            </a:fld>
            <a:endParaRPr lang="zh-CN" altLang="en-US" dirty="0"/>
          </a:p>
        </p:txBody>
      </p:sp>
      <p:sp>
        <p:nvSpPr>
          <p:cNvPr id="3" name="页脚占位符 2"/>
          <p:cNvSpPr/>
          <p:nvPr>
            <p:ph type="ftr" sz="quarter" idx="11"/>
          </p:nvPr>
        </p:nvSpPr>
        <p:spPr/>
        <p:txBody>
          <a:bodyPr/>
          <a:p>
            <a:pPr lvl="0">
              <a:lnSpc>
                <a:spcPct val="130000"/>
              </a:lnSpc>
            </a:pPr>
            <a:r>
              <a:rPr lang="zh-CN" altLang="en-US" dirty="0"/>
              <a:t>计算机组成原理</a:t>
            </a:r>
            <a:br>
              <a:rPr lang="nl-BE" altLang="en-US" sz="1400" b="1" dirty="0">
                <a:latin typeface="隶书" panose="02010509060101010101" pitchFamily="1" charset="-122"/>
                <a:ea typeface="隶书" panose="02010509060101010101" pitchFamily="1" charset="-122"/>
              </a:rPr>
            </a:br>
            <a:r>
              <a:rPr lang="zh-CN" altLang="en-US" sz="1400" dirty="0">
                <a:latin typeface="Verdana" panose="020B0604030504040204" pitchFamily="2" charset="0"/>
                <a:ea typeface="华文行楷" panose="02010800040101010101" pitchFamily="2" charset="-122"/>
              </a:rPr>
              <a:t>计算机学院</a:t>
            </a:r>
            <a:endParaRPr lang="zh-CN" altLang="en-US" sz="1400" dirty="0">
              <a:latin typeface="Verdana" panose="020B0604030504040204" pitchFamily="2" charset="0"/>
              <a:ea typeface="华文行楷" panose="02010800040101010101" pitchFamily="2" charset="-122"/>
            </a:endParaRPr>
          </a:p>
        </p:txBody>
      </p:sp>
      <p:sp>
        <p:nvSpPr>
          <p:cNvPr id="4" name="灯片编号占位符 3"/>
          <p:cNvSpPr/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zh-CN" altLang="en-US" dirty="0"/>
            </a:fld>
            <a:r>
              <a:rPr lang="en-GB" altLang="en-US" sz="1400" dirty="0">
                <a:latin typeface="Verdana" panose="020B0604030504040204" pitchFamily="2" charset="0"/>
                <a:ea typeface="宋体" panose="02010600030101010101" pitchFamily="2" charset="-122"/>
              </a:rPr>
              <a:t>/12</a:t>
            </a:r>
            <a:endParaRPr lang="en-GB" altLang="en-US" sz="1400" dirty="0">
              <a:latin typeface="Verdana" panose="020B0604030504040204" pitchFamily="2" charset="0"/>
              <a:ea typeface="宋体" panose="02010600030101010101" pitchFamily="2" charset="-122"/>
            </a:endParaRPr>
          </a:p>
        </p:txBody>
      </p:sp>
      <p:sp>
        <p:nvSpPr>
          <p:cNvPr id="15362" name="标题 15361"/>
          <p:cNvSpPr>
            <a:spLocks noGrp="1"/>
          </p:cNvSpPr>
          <p:nvPr>
            <p:ph type="title"/>
          </p:nvPr>
        </p:nvSpPr>
        <p:spPr/>
        <p:txBody>
          <a:bodyPr vert="horz" wrap="square" anchor="ctr"/>
          <a:p>
            <a:r>
              <a:rPr lang="zh-CN" altLang="en-US" dirty="0"/>
              <a:t>第三章</a:t>
            </a:r>
            <a:endParaRPr lang="zh-CN" altLang="en-US" dirty="0"/>
          </a:p>
        </p:txBody>
      </p:sp>
      <p:sp>
        <p:nvSpPr>
          <p:cNvPr id="15363" name="文本占位符 15362"/>
          <p:cNvSpPr>
            <a:spLocks noGrp="1"/>
          </p:cNvSpPr>
          <p:nvPr>
            <p:ph type="body" idx="1"/>
          </p:nvPr>
        </p:nvSpPr>
        <p:spPr>
          <a:xfrm>
            <a:off x="971550" y="1052513"/>
            <a:ext cx="7880350" cy="5256212"/>
          </a:xfrm>
        </p:spPr>
        <p:txBody>
          <a:bodyPr/>
          <a:p>
            <a:pPr marL="952500" lvl="1" indent="-495300">
              <a:buNone/>
            </a:pPr>
            <a:r>
              <a:rPr lang="en-US" altLang="zh-CN" sz="2800" dirty="0"/>
              <a:t>5.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7910" y="1217930"/>
            <a:ext cx="5202555" cy="4330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7"/>
      </a:accent6>
      <a:hlink>
        <a:srgbClr val="777777"/>
      </a:hlink>
      <a:folHlink>
        <a:srgbClr val="B2B2B2"/>
      </a:folHlink>
    </a:clrScheme>
    <a:fontScheme name="">
      <a:majorFont>
        <a:latin typeface="隶书"/>
        <a:ea typeface="隶书"/>
        <a:cs typeface=""/>
      </a:majorFont>
      <a:minorFont>
        <a:latin typeface="隶书"/>
        <a:ea typeface="隶书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FFFFFF"/>
        </a:dk1>
        <a:lt1>
          <a:srgbClr val="0000FF"/>
        </a:lt1>
        <a:dk2>
          <a:srgbClr val="FFFF00"/>
        </a:dk2>
        <a:lt2>
          <a:srgbClr val="0000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CDCDC"/>
        </a:accent4>
        <a:accent5>
          <a:srgbClr val="FFCAAA"/>
        </a:accent5>
        <a:accent6>
          <a:srgbClr val="00E5E5"/>
        </a:accent6>
        <a:hlink>
          <a:srgbClr val="FF0000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7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27272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2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9"/>
        </a:accent5>
        <a:accent6>
          <a:srgbClr val="0000E5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BE5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9E5B7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7"/>
      </a:accent6>
      <a:hlink>
        <a:srgbClr val="777777"/>
      </a:hlink>
      <a:folHlink>
        <a:srgbClr val="B2B2B2"/>
      </a:folHlink>
    </a:clrScheme>
    <a:fontScheme name="">
      <a:majorFont>
        <a:latin typeface="隶书"/>
        <a:ea typeface="隶书"/>
        <a:cs typeface=""/>
      </a:majorFont>
      <a:minorFont>
        <a:latin typeface="隶书"/>
        <a:ea typeface="隶书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FFFFFF"/>
        </a:dk1>
        <a:lt1>
          <a:srgbClr val="0000FF"/>
        </a:lt1>
        <a:dk2>
          <a:srgbClr val="FFFF00"/>
        </a:dk2>
        <a:lt2>
          <a:srgbClr val="0000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CDCDC"/>
        </a:accent4>
        <a:accent5>
          <a:srgbClr val="FFCAAA"/>
        </a:accent5>
        <a:accent6>
          <a:srgbClr val="00E5E5"/>
        </a:accent6>
        <a:hlink>
          <a:srgbClr val="FF0000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7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27272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2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9"/>
        </a:accent5>
        <a:accent6>
          <a:srgbClr val="0000E5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BE5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9E5B7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7"/>
      </a:accent6>
      <a:hlink>
        <a:srgbClr val="CCCCFF"/>
      </a:hlink>
      <a:folHlink>
        <a:srgbClr val="B2B2B2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848</Words>
  <Application>WPS 演示</Application>
  <PresentationFormat>On-screen Show</PresentationFormat>
  <Paragraphs>83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7" baseType="lpstr">
      <vt:lpstr>Arial</vt:lpstr>
      <vt:lpstr>宋体</vt:lpstr>
      <vt:lpstr>Wingdings</vt:lpstr>
      <vt:lpstr>Times New Roman</vt:lpstr>
      <vt:lpstr>Verdana</vt:lpstr>
      <vt:lpstr>隶书</vt:lpstr>
      <vt:lpstr>华文行楷</vt:lpstr>
      <vt:lpstr>微软雅黑</vt:lpstr>
      <vt:lpstr>Arial Unicode MS</vt:lpstr>
      <vt:lpstr>Default Design</vt:lpstr>
      <vt:lpstr>1_Default Design</vt:lpstr>
      <vt:lpstr>计算机组成原理  —— 作业解答</vt:lpstr>
      <vt:lpstr>第三章</vt:lpstr>
      <vt:lpstr>第三章</vt:lpstr>
      <vt:lpstr>第三章</vt:lpstr>
      <vt:lpstr>第三章</vt:lpstr>
      <vt:lpstr>第三章</vt:lpstr>
    </vt:vector>
  </TitlesOfParts>
  <Company>Boenk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Web Content Management</dc:title>
  <dc:creator>Erik Hauters</dc:creator>
  <cp:lastModifiedBy>Kukukukiki</cp:lastModifiedBy>
  <cp:revision>293</cp:revision>
  <dcterms:created xsi:type="dcterms:W3CDTF">2003-12-11T10:30:00Z</dcterms:created>
  <dcterms:modified xsi:type="dcterms:W3CDTF">2020-06-27T15:50:43Z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

<file path=docProps/thumbnail.jpeg>
</file>